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3"/>
  </p:notesMasterIdLst>
  <p:handoutMasterIdLst>
    <p:handoutMasterId r:id="rId14"/>
  </p:handoutMasterIdLst>
  <p:sldIdLst>
    <p:sldId id="277" r:id="rId3"/>
    <p:sldId id="261" r:id="rId4"/>
    <p:sldId id="397" r:id="rId5"/>
    <p:sldId id="398" r:id="rId6"/>
    <p:sldId id="399" r:id="rId7"/>
    <p:sldId id="401" r:id="rId8"/>
    <p:sldId id="405" r:id="rId9"/>
    <p:sldId id="404" r:id="rId10"/>
    <p:sldId id="406" r:id="rId11"/>
    <p:sldId id="403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33CC"/>
    <a:srgbClr val="CC9900"/>
    <a:srgbClr val="003300"/>
    <a:srgbClr val="FF00FF"/>
    <a:srgbClr val="BC7A44"/>
    <a:srgbClr val="33CC33"/>
    <a:srgbClr val="C1E2E5"/>
    <a:srgbClr val="CCFFCC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DC748-D4D4-48A9-B926-81FDFDBEB938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A3D5-7C75-4D76-B598-35D9F752F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FBDCE-2715-4F5C-B435-24188117B8BC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99CE0-0B87-4895-84A5-FF815E2F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F7EACA3C-AFA8-4410-AE66-32CAAD8F55D8}" type="slidenum">
              <a:rPr lang="ar-SA" sz="1200"/>
              <a:pPr algn="r"/>
              <a:t>1</a:t>
            </a:fld>
            <a:endParaRPr lang="en-US" sz="1200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9E82F-A713-4536-BE8C-00AB7685C4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E706C-FDAB-41EE-9B55-859EF79675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4756A-0CF6-46F2-97F3-3F461C2811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91E80-2F6F-48AB-8EF6-31D9A0432C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64CC-F283-44DF-971C-4D3769F882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F9E92-0DF1-47CE-882F-C839780DC0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85EBA-CF0B-47E3-9D1D-87E558606E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17E99-CEB2-408B-AD79-0BF6EF869C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8D871-4219-4225-A34E-78CDBAEFFF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74665-4A61-468F-9BF4-CBF02F361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2F96B-39EC-4084-B7D7-8ED7208B23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F634D-0A80-4E5C-9CDD-C49B030E4B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36C36-43A0-46B9-B27F-AD0045FE1D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5B3C-9A64-49EE-8956-3273BF7B38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8C570-5DB6-419C-8597-7D03F586F5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0CA1-AAF7-4D0A-B732-18345F0E2B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4C024-3666-4DAF-A6C7-16734A311D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38900-A221-4ADD-975C-6BFF877365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74ACC-08AA-4126-9640-6DD2CC48A2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58CA-6E9B-492E-9F20-46C75E7F5C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22780-364A-491F-AB01-79559DA82F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51001-7477-4AFD-9573-3B1D7F88FF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manual image 1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grayscl/>
          </a:blip>
          <a:srcRect r="64510"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8C6D4F-2CA6-4CB8-8959-C517BE3FE2E2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0" y="0"/>
            <a:ext cx="1143000" cy="1155700"/>
            <a:chOff x="342900" y="112712"/>
            <a:chExt cx="1090613" cy="1097545"/>
          </a:xfrm>
        </p:grpSpPr>
        <p:pic>
          <p:nvPicPr>
            <p:cNvPr id="1033" name="Picture 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88031" y="112712"/>
              <a:ext cx="843543" cy="787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42900" y="833353"/>
              <a:ext cx="1090613" cy="376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OAAA</a:t>
              </a:r>
              <a:endPara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4F522F-D7DD-494F-AFD1-D7B06AEDE99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manual image 1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 r="64510"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Rectangle 9"/>
          <p:cNvSpPr>
            <a:spLocks noGrp="1" noChangeArrowheads="1"/>
          </p:cNvSpPr>
          <p:nvPr>
            <p:ph type="ctrTitle" idx="4294967295"/>
          </p:nvPr>
        </p:nvSpPr>
        <p:spPr>
          <a:xfrm>
            <a:off x="495300" y="1176338"/>
            <a:ext cx="8332788" cy="51863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Oman Academic Accreditation </a:t>
            </a:r>
            <a:b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Authority (OAAA)</a:t>
            </a:r>
            <a:r>
              <a:rPr lang="en-GB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GB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2800" dirty="0" smtClean="0">
                <a:solidFill>
                  <a:srgbClr val="800000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800000"/>
                </a:solidFill>
                <a:latin typeface="+mn-lt"/>
              </a:rPr>
            </a:br>
            <a:r>
              <a:rPr lang="en-US" sz="1400" dirty="0" smtClean="0">
                <a:solidFill>
                  <a:srgbClr val="800000"/>
                </a:solidFill>
                <a:latin typeface="+mn-lt"/>
              </a:rPr>
              <a:t/>
            </a:r>
            <a:br>
              <a:rPr lang="en-US" sz="1400" dirty="0" smtClean="0">
                <a:solidFill>
                  <a:srgbClr val="800000"/>
                </a:solidFill>
                <a:latin typeface="+mn-lt"/>
              </a:rPr>
            </a:br>
            <a:r>
              <a:rPr lang="en-US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Oman Qualifications 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Framework:</a:t>
            </a:r>
            <a:br>
              <a:rPr lang="en-US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Project Proposal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n-GB" sz="2800" b="1" dirty="0" smtClean="0">
                <a:latin typeface="+mn-lt"/>
              </a:rPr>
              <a:t/>
            </a:r>
            <a:br>
              <a:rPr lang="en-GB" sz="2800" b="1" dirty="0" smtClean="0">
                <a:latin typeface="+mn-lt"/>
              </a:rPr>
            </a:br>
            <a:r>
              <a:rPr lang="en-GB" sz="2800" b="1" dirty="0" smtClean="0">
                <a:latin typeface="+mn-lt"/>
              </a:rPr>
              <a:t>OQF Oversight Committee </a:t>
            </a:r>
            <a:br>
              <a:rPr lang="en-GB" sz="2800" b="1" dirty="0" smtClean="0">
                <a:latin typeface="+mn-lt"/>
              </a:rPr>
            </a:br>
            <a:r>
              <a:rPr lang="en-US" sz="2400" b="1" dirty="0" smtClean="0">
                <a:solidFill>
                  <a:srgbClr val="008000"/>
                </a:solidFill>
                <a:latin typeface="+mn-lt"/>
                <a:cs typeface="Arial" pitchFamily="34" charset="0"/>
              </a:rPr>
              <a:t>24 June 2014</a:t>
            </a:r>
            <a:r>
              <a:rPr lang="en-US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endParaRPr lang="en-US" sz="20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1113" y="271463"/>
            <a:ext cx="1508125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58CA-6E9B-492E-9F20-46C75E7F5C6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GB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en-US" sz="4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www.oaaa.gov.om</a:t>
            </a:r>
            <a:endParaRPr lang="en-GB" sz="400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4637088"/>
            <a:ext cx="91440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>
              <a:defRPr/>
            </a:pPr>
            <a:endParaRPr lang="en-GB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58CA-6E9B-492E-9F20-46C75E7F5C6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074" name="Picture 2" descr="C:\Users\T.Goodliffe.ACCREDITATION\AppData\Local\Microsoft\Windows\Temporary Internet Files\Content.Outlook\Z3K28RUX\IMG_3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858000" cy="3812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Suggested desired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Project aim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Project 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Consultative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Action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Committee feedback</a:t>
            </a:r>
            <a:endParaRPr lang="en-US" sz="30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5671-6C08-4778-B2AE-77F3DE09E4A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/>
              <a:t>Project proposal based on proposal submitted to HE Minister of Higher Education in 2012</a:t>
            </a:r>
          </a:p>
          <a:p>
            <a:r>
              <a:rPr lang="en-US" sz="2800" dirty="0" smtClean="0"/>
              <a:t>The need to develop a comprehensive NQF identified in the development of Oman’s Education Strategy 2040</a:t>
            </a:r>
          </a:p>
          <a:p>
            <a:r>
              <a:rPr lang="en-US" sz="2800" dirty="0" smtClean="0"/>
              <a:t>The need for a comprehensive NQF identified in </a:t>
            </a:r>
            <a:r>
              <a:rPr lang="en-US" sz="2800" dirty="0" err="1" smtClean="0"/>
              <a:t>MoE</a:t>
            </a:r>
            <a:r>
              <a:rPr lang="en-US" sz="2800" dirty="0" smtClean="0"/>
              <a:t>/World Bank report on quality in education</a:t>
            </a:r>
          </a:p>
          <a:p>
            <a:r>
              <a:rPr lang="en-US" sz="2800" dirty="0" smtClean="0"/>
              <a:t>The current OQF is limited and needs to be aligned with other areas of educational provision (such as school, vocational, technical and professional education)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34D-0A80-4E5C-9CDD-C49B030E4B0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Suggested desired features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34D-0A80-4E5C-9CDD-C49B030E4B0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4419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Demonstrates </a:t>
            </a:r>
          </a:p>
          <a:p>
            <a:r>
              <a:rPr lang="en-US" sz="22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consistency </a:t>
            </a:r>
            <a:endParaRPr lang="en-US" sz="2200" dirty="0">
              <a:solidFill>
                <a:srgbClr val="7030A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464713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Supports comparability</a:t>
            </a:r>
            <a:endParaRPr lang="en-US" sz="2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971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Arial Black" pitchFamily="34" charset="0"/>
              </a:rPr>
              <a:t>Supports international recognition</a:t>
            </a:r>
            <a:endParaRPr lang="en-US" sz="20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362200"/>
            <a:ext cx="335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FF"/>
                </a:solidFill>
                <a:latin typeface="Arial Black" pitchFamily="34" charset="0"/>
              </a:rPr>
              <a:t>Supports portability </a:t>
            </a:r>
            <a:endParaRPr lang="en-US" sz="2200" dirty="0">
              <a:solidFill>
                <a:srgbClr val="FF00FF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1676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BC7A44"/>
                </a:solidFill>
                <a:latin typeface="Arial Black" pitchFamily="34" charset="0"/>
              </a:rPr>
              <a:t>Provides pathways</a:t>
            </a:r>
            <a:endParaRPr lang="en-US" sz="2400" dirty="0">
              <a:solidFill>
                <a:srgbClr val="BC7A44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486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Provides external reference point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4196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Recognises range of learning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7338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 Black" pitchFamily="34" charset="0"/>
              </a:rPr>
              <a:t>Allows transparency</a:t>
            </a:r>
            <a:endParaRPr lang="en-US" sz="22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048000"/>
            <a:ext cx="358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33CC33"/>
                </a:solidFill>
                <a:latin typeface="Arial Black" pitchFamily="34" charset="0"/>
              </a:rPr>
              <a:t>Supports credibility</a:t>
            </a:r>
            <a:endParaRPr lang="en-US" sz="2200" dirty="0">
              <a:solidFill>
                <a:srgbClr val="33CC33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3810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Supports recognition of prior learning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4572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C9900"/>
                </a:solidFill>
                <a:latin typeface="Arial Black" pitchFamily="34" charset="0"/>
              </a:rPr>
              <a:t>Provides a focus on learning outcomes</a:t>
            </a:r>
            <a:endParaRPr lang="en-US" sz="2000" dirty="0">
              <a:solidFill>
                <a:srgbClr val="CC990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5486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Arial Black" pitchFamily="34" charset="0"/>
              </a:rPr>
              <a:t>Supports a national understanding of education provision</a:t>
            </a:r>
            <a:endParaRPr lang="en-US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533400" y="1524000"/>
            <a:ext cx="3886200" cy="7620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533400" y="2438400"/>
            <a:ext cx="3886200" cy="4572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533400" y="3048000"/>
            <a:ext cx="3886200" cy="5334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ocess 30"/>
          <p:cNvSpPr/>
          <p:nvPr/>
        </p:nvSpPr>
        <p:spPr>
          <a:xfrm>
            <a:off x="533400" y="3733800"/>
            <a:ext cx="3886200" cy="5334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533400" y="4419600"/>
            <a:ext cx="3886200" cy="8382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533400" y="5410200"/>
            <a:ext cx="3886200" cy="9144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4648200" y="1524000"/>
            <a:ext cx="3886200" cy="6858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rocess 34"/>
          <p:cNvSpPr/>
          <p:nvPr/>
        </p:nvSpPr>
        <p:spPr>
          <a:xfrm>
            <a:off x="4648200" y="2286000"/>
            <a:ext cx="3886200" cy="5334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ocess 35"/>
          <p:cNvSpPr/>
          <p:nvPr/>
        </p:nvSpPr>
        <p:spPr>
          <a:xfrm>
            <a:off x="4648200" y="2895600"/>
            <a:ext cx="3886200" cy="8382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Process 36"/>
          <p:cNvSpPr/>
          <p:nvPr/>
        </p:nvSpPr>
        <p:spPr>
          <a:xfrm>
            <a:off x="4648200" y="3810000"/>
            <a:ext cx="3886200" cy="6858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4648200" y="4572000"/>
            <a:ext cx="3886200" cy="7620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Process 38"/>
          <p:cNvSpPr/>
          <p:nvPr/>
        </p:nvSpPr>
        <p:spPr>
          <a:xfrm>
            <a:off x="4648200" y="5486400"/>
            <a:ext cx="3886200" cy="9144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Aim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  <a:solidFill>
            <a:srgbClr val="6699FF">
              <a:alpha val="67843"/>
            </a:srgbClr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	The </a:t>
            </a:r>
            <a:r>
              <a:rPr lang="en-GB" dirty="0" smtClean="0"/>
              <a:t>aim of this project is to revise and further develop the current OQF into a comprehensive qualifications framework for Oman which, when implemented, will address identified needs across all education sectors in Oman </a:t>
            </a:r>
            <a:r>
              <a:rPr lang="en-GB" dirty="0" smtClean="0"/>
              <a:t>and </a:t>
            </a:r>
            <a:r>
              <a:rPr lang="en-GB" dirty="0" smtClean="0"/>
              <a:t>assist Oman in achieving national goals.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34D-0A80-4E5C-9CDD-C49B030E4B0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Scope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Two main aspects: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Design and creation of a comprehensive OQF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Planning for the effective implementation and maintenance of the framework</a:t>
            </a:r>
          </a:p>
          <a:p>
            <a:r>
              <a:rPr lang="en-US" dirty="0" smtClean="0"/>
              <a:t>Three stages of the project: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</a:rPr>
              <a:t>STAGE A: </a:t>
            </a:r>
            <a:r>
              <a:rPr lang="en-US" sz="2400" dirty="0" smtClean="0"/>
              <a:t>Development of a conceptual design and supporting rationale and draft policies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</a:rPr>
              <a:t>STAGE B: </a:t>
            </a:r>
            <a:r>
              <a:rPr lang="en-US" sz="2400" dirty="0" smtClean="0"/>
              <a:t>Creation and communication of the OQF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</a:rPr>
              <a:t>STAGE C: </a:t>
            </a:r>
            <a:r>
              <a:rPr lang="en-US" sz="2400" dirty="0" smtClean="0"/>
              <a:t>Development of a comprehensive plan for the implementation and maintenance of the OQF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34D-0A80-4E5C-9CDD-C49B030E4B04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014663"/>
            <a:ext cx="95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Consultative Approach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 smtClean="0"/>
              <a:t>A consultative approach is facilitated through: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 formation of an Oversight Committee which represents a wide range of stakeholders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Oversight Committee members supporting consultation within their organisations/peers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 publication of documentation on the OAAA website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 involvement of external experts who will comment on draft versions of documentation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 organisation of a National Symposium to maximise outreach and opportunities to provide feedback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An ongoing media campaign</a:t>
            </a:r>
          </a:p>
          <a:p>
            <a:pPr lvl="1">
              <a:buFont typeface="Courier New" pitchFamily="49" charset="0"/>
              <a:buChar char="o"/>
            </a:pPr>
            <a:endParaRPr lang="en-US" sz="2400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34D-0A80-4E5C-9CDD-C49B030E4B04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014663"/>
            <a:ext cx="95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08038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Plan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219200"/>
            <a:ext cx="8697913" cy="5943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35000"/>
              </a:spcBef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34D-0A80-4E5C-9CDD-C49B030E4B0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562600" y="685800"/>
            <a:ext cx="12954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Feedback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34D-0A80-4E5C-9CDD-C49B030E4B0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564" t="23571" r="65145" b="9085"/>
          <a:stretch>
            <a:fillRect/>
          </a:stretch>
        </p:blipFill>
        <p:spPr bwMode="auto">
          <a:xfrm>
            <a:off x="518160" y="1352550"/>
            <a:ext cx="3977640" cy="497205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14478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OQF Oversight Committee feedback on the draft proposal is important; this proposal will form the basis of the agreed project outcomes and deliverables with the external partner</a:t>
            </a:r>
          </a:p>
          <a:p>
            <a:endParaRPr lang="en-US" sz="2400" dirty="0" smtClean="0"/>
          </a:p>
          <a:p>
            <a:r>
              <a:rPr lang="en-US" sz="2400" i="1" dirty="0" smtClean="0"/>
              <a:t>Feedback to be submitted to Fakhriya Al Habsi by 15 July 2014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2722</TotalTime>
  <Words>331</Words>
  <Application>Microsoft Office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Custom Design</vt:lpstr>
      <vt:lpstr>  Oman Academic Accreditation  Authority (OAAA)   Oman Qualifications Framework: Project Proposal  OQF Oversight Committee  24 June 2014 </vt:lpstr>
      <vt:lpstr>Outline</vt:lpstr>
      <vt:lpstr>Background</vt:lpstr>
      <vt:lpstr>Suggested desired features</vt:lpstr>
      <vt:lpstr>Project Aim</vt:lpstr>
      <vt:lpstr>Project Scope</vt:lpstr>
      <vt:lpstr>A Consultative Approach</vt:lpstr>
      <vt:lpstr>Action Plan</vt:lpstr>
      <vt:lpstr>Committee Feedback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T.Goodliffe</dc:creator>
  <cp:lastModifiedBy>TGoodliffe</cp:lastModifiedBy>
  <cp:revision>300</cp:revision>
  <dcterms:created xsi:type="dcterms:W3CDTF">2011-02-02T09:47:16Z</dcterms:created>
  <dcterms:modified xsi:type="dcterms:W3CDTF">2014-06-24T10:13:14Z</dcterms:modified>
</cp:coreProperties>
</file>